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 varScale="1">
        <p:scale>
          <a:sx n="18" d="100"/>
          <a:sy n="18" d="100"/>
        </p:scale>
        <p:origin x="3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AB0D80-6F06-4B15-A498-403AF4FD8DF3}"/>
              </a:ext>
            </a:extLst>
          </p:cNvPr>
          <p:cNvSpPr/>
          <p:nvPr/>
        </p:nvSpPr>
        <p:spPr bwMode="auto">
          <a:xfrm>
            <a:off x="865266" y="8100411"/>
            <a:ext cx="28544681" cy="521027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20" name="Lekerekített téglalap 9">
            <a:extLst>
              <a:ext uri="{FF2B5EF4-FFF2-40B4-BE49-F238E27FC236}">
                <a16:creationId xmlns:a16="http://schemas.microsoft.com/office/drawing/2014/main" id="{309E9754-ED7E-4A90-83C1-A90278108A9A}"/>
              </a:ext>
            </a:extLst>
          </p:cNvPr>
          <p:cNvSpPr/>
          <p:nvPr/>
        </p:nvSpPr>
        <p:spPr bwMode="auto">
          <a:xfrm>
            <a:off x="1375195" y="7608442"/>
            <a:ext cx="4639058" cy="10009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Introduction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328195C-298B-42F9-9F4B-7C7BE719FA29}"/>
              </a:ext>
            </a:extLst>
          </p:cNvPr>
          <p:cNvSpPr/>
          <p:nvPr/>
        </p:nvSpPr>
        <p:spPr bwMode="auto">
          <a:xfrm>
            <a:off x="865266" y="13985217"/>
            <a:ext cx="28544681" cy="1391164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B9BE1BB-DC84-4639-A8F7-BB985AC145A6}"/>
              </a:ext>
            </a:extLst>
          </p:cNvPr>
          <p:cNvSpPr/>
          <p:nvPr/>
        </p:nvSpPr>
        <p:spPr bwMode="auto">
          <a:xfrm>
            <a:off x="865266" y="37501663"/>
            <a:ext cx="28544681" cy="283089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27" name="Lekerekített téglalap 9">
            <a:extLst>
              <a:ext uri="{FF2B5EF4-FFF2-40B4-BE49-F238E27FC236}">
                <a16:creationId xmlns:a16="http://schemas.microsoft.com/office/drawing/2014/main" id="{184BDE49-C739-4CDB-8996-F3FFF69F289C}"/>
              </a:ext>
            </a:extLst>
          </p:cNvPr>
          <p:cNvSpPr/>
          <p:nvPr/>
        </p:nvSpPr>
        <p:spPr bwMode="auto">
          <a:xfrm>
            <a:off x="1366205" y="37016418"/>
            <a:ext cx="4639058" cy="10020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3A46B-0D87-45B4-AE18-B1474E62D1C4}"/>
              </a:ext>
            </a:extLst>
          </p:cNvPr>
          <p:cNvSpPr txBox="1"/>
          <p:nvPr/>
        </p:nvSpPr>
        <p:spPr>
          <a:xfrm>
            <a:off x="1371856" y="3567503"/>
            <a:ext cx="275422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Design of Hybrid Doherty Power Amplifier </a:t>
            </a:r>
          </a:p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using 65nm CMOS technology</a:t>
            </a:r>
          </a:p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 err="1">
                <a:solidFill>
                  <a:prstClr val="black"/>
                </a:solidFill>
                <a:cs typeface="Arial" pitchFamily="34" charset="0"/>
              </a:rPr>
              <a:t>Gunwoo</a:t>
            </a: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 Park and Sanggeun Jeon</a:t>
            </a:r>
          </a:p>
          <a:p>
            <a:pPr algn="ctr" defTabSz="41747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School of Electrical Engineering, Korea University, Seoul 136-713, Korea</a:t>
            </a:r>
          </a:p>
        </p:txBody>
      </p:sp>
      <p:sp>
        <p:nvSpPr>
          <p:cNvPr id="33" name="Lekerekített téglalap 9">
            <a:extLst>
              <a:ext uri="{FF2B5EF4-FFF2-40B4-BE49-F238E27FC236}">
                <a16:creationId xmlns:a16="http://schemas.microsoft.com/office/drawing/2014/main" id="{A1B7748E-FCBE-45D5-A530-563BCB3ACE1D}"/>
              </a:ext>
            </a:extLst>
          </p:cNvPr>
          <p:cNvSpPr/>
          <p:nvPr/>
        </p:nvSpPr>
        <p:spPr bwMode="auto">
          <a:xfrm>
            <a:off x="1375195" y="13476207"/>
            <a:ext cx="4639058" cy="10009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Design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D82619E-782D-40FF-90F1-415144032A1E}"/>
              </a:ext>
            </a:extLst>
          </p:cNvPr>
          <p:cNvSpPr/>
          <p:nvPr/>
        </p:nvSpPr>
        <p:spPr bwMode="auto">
          <a:xfrm>
            <a:off x="862849" y="28645182"/>
            <a:ext cx="28544681" cy="834048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30" name="Lekerekített téglalap 9">
            <a:extLst>
              <a:ext uri="{FF2B5EF4-FFF2-40B4-BE49-F238E27FC236}">
                <a16:creationId xmlns:a16="http://schemas.microsoft.com/office/drawing/2014/main" id="{2C854C94-8550-4038-BCCD-5C76672E92E9}"/>
              </a:ext>
            </a:extLst>
          </p:cNvPr>
          <p:cNvSpPr/>
          <p:nvPr/>
        </p:nvSpPr>
        <p:spPr bwMode="auto">
          <a:xfrm>
            <a:off x="1331353" y="28037052"/>
            <a:ext cx="4639058" cy="10009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Results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FB01C990-6E84-4DC5-B207-6F04B95B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0" y="14735296"/>
            <a:ext cx="27704540" cy="493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en-US" altLang="ko-KR" sz="4400" dirty="0"/>
              <a:t>Each transistor cell is composed of two transistors combined for high output power.</a:t>
            </a:r>
          </a:p>
          <a:p>
            <a:pPr>
              <a:buClr>
                <a:srgbClr val="92D050"/>
              </a:buClr>
            </a:pPr>
            <a:r>
              <a:rPr lang="en-US" altLang="ko-KR" sz="4400" dirty="0"/>
              <a:t>By adopting capacitive neutralization, stability and gain are maximized </a:t>
            </a:r>
          </a:p>
          <a:p>
            <a:pPr>
              <a:buClr>
                <a:srgbClr val="92D050"/>
              </a:buClr>
            </a:pPr>
            <a:r>
              <a:rPr lang="en-US" altLang="ko-KR" sz="4400" kern="0" dirty="0">
                <a:effectLst/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The gate width of the transistor (</a:t>
            </a:r>
            <a:r>
              <a:rPr lang="en-US" altLang="ko-KR" sz="4400" kern="0" dirty="0" err="1">
                <a:effectLst/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wg</a:t>
            </a:r>
            <a:r>
              <a:rPr lang="en-US" altLang="ko-KR" sz="4400" kern="0" dirty="0">
                <a:effectLst/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) was determined by considering the DC power consumption </a:t>
            </a:r>
            <a:r>
              <a:rPr lang="en-US" altLang="ko-KR" sz="4400" kern="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and impedance transform ratio</a:t>
            </a:r>
            <a:r>
              <a:rPr lang="en-US" altLang="ko-KR" sz="4400" kern="0" dirty="0">
                <a:effectLst/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.</a:t>
            </a:r>
            <a:endParaRPr lang="en-US" altLang="ko-KR" sz="4400" kern="0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r>
              <a:rPr lang="en-US" altLang="ko-KR" sz="4400" dirty="0"/>
              <a:t>To further increase back-off efficiency, adaptive bias network (ABN) is adopted and the DC output of ABN is connected to gate bias of the auxiliary amplifier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0FC6469D-8802-4E64-89A4-D518F3FE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206" y="29583011"/>
            <a:ext cx="9284288" cy="60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>
              <a:buClr>
                <a:srgbClr val="92D050"/>
              </a:buClr>
            </a:pPr>
            <a:r>
              <a:rPr lang="en-US" altLang="ko-KR" sz="4400" dirty="0"/>
              <a:t>In simulation, the PA exhibit a peak gain of 13.7 dB at 61 GHz (</a:t>
            </a:r>
            <a:r>
              <a:rPr lang="en-US" altLang="ko-KR" sz="4400" dirty="0" err="1"/>
              <a:t>V</a:t>
            </a:r>
            <a:r>
              <a:rPr lang="en-US" altLang="ko-KR" sz="4400" baseline="-25000" dirty="0" err="1"/>
              <a:t>var</a:t>
            </a:r>
            <a:r>
              <a:rPr lang="en-US" altLang="ko-KR" sz="4400" dirty="0"/>
              <a:t> = -0.25 V)</a:t>
            </a:r>
          </a:p>
          <a:p>
            <a:pPr algn="l">
              <a:buClr>
                <a:srgbClr val="92D050"/>
              </a:buClr>
            </a:pPr>
            <a:r>
              <a:rPr lang="en-US" altLang="ko-KR" sz="4400" dirty="0"/>
              <a:t>The saturation output power and peak PAE are simulated at 16.2 dBm and 25 % at 61 GHz</a:t>
            </a:r>
          </a:p>
          <a:p>
            <a:pPr algn="l">
              <a:buClr>
                <a:srgbClr val="92D050"/>
              </a:buClr>
            </a:pPr>
            <a:r>
              <a:rPr lang="en-US" altLang="ko-KR" sz="4400" dirty="0"/>
              <a:t>The simulated 6-dB back-off PAE is 14.2 %</a:t>
            </a:r>
            <a:endParaRPr lang="en-US" altLang="ko-KR" sz="5400" dirty="0"/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253C867F-9954-4B15-8A15-36330622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064" y="37991473"/>
            <a:ext cx="27786944" cy="17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en-US" altLang="ko-KR" sz="4400" dirty="0"/>
              <a:t>Hybrid Doherty power amplifier is designed using 65-nm CMOS technology.</a:t>
            </a:r>
          </a:p>
          <a:p>
            <a:pPr>
              <a:buClr>
                <a:srgbClr val="92D050"/>
              </a:buClr>
            </a:pPr>
            <a:r>
              <a:rPr lang="en-US" altLang="ko-KR" sz="4400" dirty="0"/>
              <a:t>Designed Hybrid-DPA has 13.7 dB peak gain and high ratio of PAE and PAE</a:t>
            </a:r>
            <a:r>
              <a:rPr lang="en-US" altLang="ko-KR" sz="4400" baseline="-25000" dirty="0"/>
              <a:t>6dB</a:t>
            </a:r>
            <a:r>
              <a:rPr lang="en-US" altLang="ko-KR" sz="4400" dirty="0"/>
              <a:t> of 0.57.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57A3B5-3BA6-4186-A38C-95B26662B975}"/>
              </a:ext>
            </a:extLst>
          </p:cNvPr>
          <p:cNvSpPr txBox="1"/>
          <p:nvPr/>
        </p:nvSpPr>
        <p:spPr>
          <a:xfrm>
            <a:off x="7543800" y="40405618"/>
            <a:ext cx="220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chip fabrication and EDA tool were supported by the IC Design Education Center(IDEC), Korea</a:t>
            </a:r>
            <a:endParaRPr lang="ko-KR" altLang="en-US" sz="36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50C0CFDD-1E17-4B0D-9569-CF266334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356" y="8809630"/>
            <a:ext cx="27704540" cy="41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en-US" altLang="ko-KR" sz="4400" dirty="0"/>
              <a:t>Necessity of </a:t>
            </a:r>
            <a:r>
              <a:rPr lang="en-US" altLang="ko-KR" sz="4400" dirty="0" err="1"/>
              <a:t>doherty</a:t>
            </a:r>
            <a:r>
              <a:rPr lang="en-US" altLang="ko-KR" sz="4400" dirty="0"/>
              <a:t> power amplifier (DPA)</a:t>
            </a:r>
          </a:p>
          <a:p>
            <a:pPr marL="1143000" lvl="1" indent="-6858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4000" dirty="0"/>
              <a:t>Efficient technique for back-off efficiency enhancement</a:t>
            </a:r>
          </a:p>
          <a:p>
            <a:pPr marL="1143000" lvl="1" indent="-6858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4000" dirty="0"/>
              <a:t>As the modulation schemes get more complex, back-off efficiency of PAs get important</a:t>
            </a:r>
          </a:p>
          <a:p>
            <a:pPr>
              <a:buClr>
                <a:srgbClr val="92D050"/>
              </a:buClr>
            </a:pPr>
            <a:r>
              <a:rPr lang="en-US" altLang="ko-KR" sz="4400" dirty="0"/>
              <a:t>Advantage of hybrid Doherty power amplifier ((Hybrid-DPA)</a:t>
            </a:r>
          </a:p>
          <a:p>
            <a:pPr marL="1143000" lvl="1" indent="-6858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4000" dirty="0"/>
              <a:t>The output hybrid coupler make 90 degree phase difference automatically</a:t>
            </a:r>
          </a:p>
          <a:p>
            <a:pPr marL="1143000" lvl="1" indent="-6858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4000" dirty="0"/>
              <a:t>The back-off efficiency bandwidth is much wider than conventional DPA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FA87DC8-D348-4C83-8E28-BFA85B09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57" y="20219212"/>
            <a:ext cx="11662190" cy="6918380"/>
          </a:xfrm>
          <a:prstGeom prst="rect">
            <a:avLst/>
          </a:prstGeom>
        </p:spPr>
      </p:pic>
      <p:pic>
        <p:nvPicPr>
          <p:cNvPr id="4" name="그림 3" descr="텍스트, 자동판매기이(가) 표시된 사진&#10;&#10;자동 생성된 설명">
            <a:extLst>
              <a:ext uri="{FF2B5EF4-FFF2-40B4-BE49-F238E27FC236}">
                <a16:creationId xmlns:a16="http://schemas.microsoft.com/office/drawing/2014/main" id="{83E3DFD7-04EF-4000-B05B-F8406098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4960"/>
          <a:stretch/>
        </p:blipFill>
        <p:spPr>
          <a:xfrm>
            <a:off x="17792700" y="20446343"/>
            <a:ext cx="8140026" cy="641305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9B1A66-1FB1-4772-9112-9D09FBB9D85C}"/>
              </a:ext>
            </a:extLst>
          </p:cNvPr>
          <p:cNvSpPr txBox="1"/>
          <p:nvPr/>
        </p:nvSpPr>
        <p:spPr>
          <a:xfrm>
            <a:off x="1979612" y="6174057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-30</a:t>
            </a:r>
            <a:endParaRPr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167C6A-4049-4B18-9750-1AECBF42B63D}"/>
              </a:ext>
            </a:extLst>
          </p:cNvPr>
          <p:cNvSpPr txBox="1"/>
          <p:nvPr/>
        </p:nvSpPr>
        <p:spPr>
          <a:xfrm>
            <a:off x="1979612" y="5564986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-25</a:t>
            </a:r>
            <a:endParaRPr lang="ko-KR" alt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22787-7FFD-456D-A380-4BBC383006FC}"/>
              </a:ext>
            </a:extLst>
          </p:cNvPr>
          <p:cNvSpPr txBox="1"/>
          <p:nvPr/>
        </p:nvSpPr>
        <p:spPr>
          <a:xfrm>
            <a:off x="1979612" y="4955911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-20</a:t>
            </a:r>
            <a:endParaRPr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6152F4-70C2-422C-A011-58F898C1A52D}"/>
              </a:ext>
            </a:extLst>
          </p:cNvPr>
          <p:cNvSpPr txBox="1"/>
          <p:nvPr/>
        </p:nvSpPr>
        <p:spPr>
          <a:xfrm>
            <a:off x="1979612" y="4346836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-15</a:t>
            </a:r>
            <a:endParaRPr lang="ko-KR" alt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58DCFB-73DC-4BE3-B0B8-DBF66CA108CA}"/>
              </a:ext>
            </a:extLst>
          </p:cNvPr>
          <p:cNvSpPr txBox="1"/>
          <p:nvPr/>
        </p:nvSpPr>
        <p:spPr>
          <a:xfrm>
            <a:off x="1979612" y="3737761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-10</a:t>
            </a:r>
            <a:endParaRPr lang="ko-KR" alt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D7DBEA-F4A2-4406-9FDA-8CE643DBD60F}"/>
              </a:ext>
            </a:extLst>
          </p:cNvPr>
          <p:cNvSpPr txBox="1"/>
          <p:nvPr/>
        </p:nvSpPr>
        <p:spPr>
          <a:xfrm>
            <a:off x="1979612" y="3128686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-5</a:t>
            </a:r>
            <a:endParaRPr lang="ko-KR" alt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08F6CA-4EA2-4A59-B62D-4A43B65A5E09}"/>
              </a:ext>
            </a:extLst>
          </p:cNvPr>
          <p:cNvSpPr txBox="1"/>
          <p:nvPr/>
        </p:nvSpPr>
        <p:spPr>
          <a:xfrm>
            <a:off x="1979612" y="2519611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0</a:t>
            </a:r>
            <a:endParaRPr lang="ko-KR" alt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E6FB3D-BCDD-4EC3-9BBB-76948D66A740}"/>
              </a:ext>
            </a:extLst>
          </p:cNvPr>
          <p:cNvSpPr txBox="1"/>
          <p:nvPr/>
        </p:nvSpPr>
        <p:spPr>
          <a:xfrm>
            <a:off x="1979612" y="1910536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5</a:t>
            </a:r>
            <a:endParaRPr lang="ko-KR" alt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C31435-415C-43C9-AB95-1DABC3D964C5}"/>
              </a:ext>
            </a:extLst>
          </p:cNvPr>
          <p:cNvSpPr txBox="1"/>
          <p:nvPr/>
        </p:nvSpPr>
        <p:spPr>
          <a:xfrm>
            <a:off x="1979612" y="1301461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10</a:t>
            </a:r>
            <a:endParaRPr lang="ko-KR" alt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75D496-D1A7-444D-ADE9-981CEF50FD08}"/>
              </a:ext>
            </a:extLst>
          </p:cNvPr>
          <p:cNvSpPr txBox="1"/>
          <p:nvPr/>
        </p:nvSpPr>
        <p:spPr>
          <a:xfrm>
            <a:off x="1979612" y="692386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15</a:t>
            </a:r>
            <a:endParaRPr lang="ko-KR" alt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AEF43C-3172-4171-B042-862950DEC5AF}"/>
              </a:ext>
            </a:extLst>
          </p:cNvPr>
          <p:cNvSpPr txBox="1"/>
          <p:nvPr/>
        </p:nvSpPr>
        <p:spPr>
          <a:xfrm>
            <a:off x="1979612" y="83311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20</a:t>
            </a:r>
            <a:endParaRPr lang="ko-KR" alt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90A35F-846F-46DA-B548-9E4A9FA9A4F0}"/>
              </a:ext>
            </a:extLst>
          </p:cNvPr>
          <p:cNvSpPr txBox="1"/>
          <p:nvPr/>
        </p:nvSpPr>
        <p:spPr>
          <a:xfrm>
            <a:off x="2386012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50</a:t>
            </a:r>
            <a:endParaRPr lang="ko-KR" altLang="en-US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C31D13-B72E-49D3-9800-701206533F1C}"/>
              </a:ext>
            </a:extLst>
          </p:cNvPr>
          <p:cNvSpPr txBox="1"/>
          <p:nvPr/>
        </p:nvSpPr>
        <p:spPr>
          <a:xfrm>
            <a:off x="3120871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52</a:t>
            </a:r>
            <a:endParaRPr lang="ko-KR" alt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CBC749-4FFB-408F-9EB8-E1B2334CA996}"/>
              </a:ext>
            </a:extLst>
          </p:cNvPr>
          <p:cNvSpPr txBox="1"/>
          <p:nvPr/>
        </p:nvSpPr>
        <p:spPr>
          <a:xfrm>
            <a:off x="3855730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54</a:t>
            </a:r>
            <a:endParaRPr lang="ko-KR" alt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6265D6-CC9A-439F-B4DB-694FA01AE1A9}"/>
              </a:ext>
            </a:extLst>
          </p:cNvPr>
          <p:cNvSpPr txBox="1"/>
          <p:nvPr/>
        </p:nvSpPr>
        <p:spPr>
          <a:xfrm>
            <a:off x="4590589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56</a:t>
            </a:r>
            <a:endParaRPr lang="ko-KR" alt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3B03A8-9E9F-4CFE-B899-BC55909BD69C}"/>
              </a:ext>
            </a:extLst>
          </p:cNvPr>
          <p:cNvSpPr txBox="1"/>
          <p:nvPr/>
        </p:nvSpPr>
        <p:spPr>
          <a:xfrm>
            <a:off x="5325448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58</a:t>
            </a:r>
            <a:endParaRPr lang="ko-KR" altLang="en-US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3EA019-F4FA-4CBA-9F87-B760AD31BE8F}"/>
              </a:ext>
            </a:extLst>
          </p:cNvPr>
          <p:cNvSpPr txBox="1"/>
          <p:nvPr/>
        </p:nvSpPr>
        <p:spPr>
          <a:xfrm>
            <a:off x="6060307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60</a:t>
            </a:r>
            <a:endParaRPr lang="ko-KR" alt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68C159-B060-422C-BE71-B74668D84CB5}"/>
              </a:ext>
            </a:extLst>
          </p:cNvPr>
          <p:cNvSpPr txBox="1"/>
          <p:nvPr/>
        </p:nvSpPr>
        <p:spPr>
          <a:xfrm>
            <a:off x="6795166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62</a:t>
            </a:r>
            <a:endParaRPr lang="ko-KR" alt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634263-8B9B-40EA-9BF4-714A6EF60DC1}"/>
              </a:ext>
            </a:extLst>
          </p:cNvPr>
          <p:cNvSpPr txBox="1"/>
          <p:nvPr/>
        </p:nvSpPr>
        <p:spPr>
          <a:xfrm>
            <a:off x="7530025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64</a:t>
            </a:r>
            <a:endParaRPr lang="ko-KR" alt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84C1A2-C800-4CB7-B037-74E4CB2B0098}"/>
              </a:ext>
            </a:extLst>
          </p:cNvPr>
          <p:cNvSpPr txBox="1"/>
          <p:nvPr/>
        </p:nvSpPr>
        <p:spPr>
          <a:xfrm>
            <a:off x="8264884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66</a:t>
            </a:r>
            <a:endParaRPr lang="ko-KR" altLang="en-US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B7654B-058B-427A-85DB-4DD1EC771A76}"/>
              </a:ext>
            </a:extLst>
          </p:cNvPr>
          <p:cNvSpPr txBox="1"/>
          <p:nvPr/>
        </p:nvSpPr>
        <p:spPr>
          <a:xfrm>
            <a:off x="8999743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68</a:t>
            </a:r>
            <a:endParaRPr lang="ko-KR" altLang="en-US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204030-445E-4956-8BC3-E8D66534EB0D}"/>
              </a:ext>
            </a:extLst>
          </p:cNvPr>
          <p:cNvSpPr txBox="1"/>
          <p:nvPr/>
        </p:nvSpPr>
        <p:spPr>
          <a:xfrm>
            <a:off x="9734598" y="6540294"/>
            <a:ext cx="56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70</a:t>
            </a:r>
            <a:endParaRPr lang="ko-KR" alt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E6FE17-9FF3-4D30-9CE7-0DCBA0A5FBB8}"/>
              </a:ext>
            </a:extLst>
          </p:cNvPr>
          <p:cNvSpPr txBox="1"/>
          <p:nvPr/>
        </p:nvSpPr>
        <p:spPr>
          <a:xfrm rot="16200000">
            <a:off x="-101510" y="3879302"/>
            <a:ext cx="3660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S-parameters (dB)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AD81BD-1E2A-4A74-A501-FC6F3336276F}"/>
              </a:ext>
            </a:extLst>
          </p:cNvPr>
          <p:cNvSpPr txBox="1"/>
          <p:nvPr/>
        </p:nvSpPr>
        <p:spPr>
          <a:xfrm>
            <a:off x="3869491" y="7045982"/>
            <a:ext cx="3660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Frequency (GHz)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25FB1E-EEDA-4C62-9A0E-287EE132AAF6}"/>
              </a:ext>
            </a:extLst>
          </p:cNvPr>
          <p:cNvSpPr txBox="1"/>
          <p:nvPr/>
        </p:nvSpPr>
        <p:spPr>
          <a:xfrm>
            <a:off x="2949334" y="766089"/>
            <a:ext cx="158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= 1V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BFBFF0-9082-446B-AF7E-2F1A7ABC78B6}"/>
              </a:ext>
            </a:extLst>
          </p:cNvPr>
          <p:cNvSpPr txBox="1"/>
          <p:nvPr/>
        </p:nvSpPr>
        <p:spPr>
          <a:xfrm>
            <a:off x="4419052" y="565614"/>
            <a:ext cx="3660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000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ko-K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-0.25V</a:t>
            </a:r>
            <a:endParaRPr lang="ko-KR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6C3799-1AC6-4A1D-8AFF-FF8CC9AB0FC0}"/>
              </a:ext>
            </a:extLst>
          </p:cNvPr>
          <p:cNvSpPr txBox="1"/>
          <p:nvPr/>
        </p:nvSpPr>
        <p:spPr>
          <a:xfrm>
            <a:off x="3161218" y="1601264"/>
            <a:ext cx="3660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-1V</a:t>
            </a:r>
            <a:endParaRPr lang="ko-KR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B3C4DC74-6F1B-4357-9C7D-719C415B3B3C}"/>
              </a:ext>
            </a:extLst>
          </p:cNvPr>
          <p:cNvGrpSpPr/>
          <p:nvPr/>
        </p:nvGrpSpPr>
        <p:grpSpPr>
          <a:xfrm>
            <a:off x="11160143" y="29456218"/>
            <a:ext cx="8179994" cy="6964762"/>
            <a:chOff x="1528702" y="83311"/>
            <a:chExt cx="8769218" cy="7362781"/>
          </a:xfrm>
        </p:grpSpPr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2A2A5999-E541-471A-969B-680BD1C9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8812" y="226082"/>
              <a:ext cx="8353425" cy="68199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8458B51-3ECA-4118-B8D7-64DAB1EFB3CA}"/>
                </a:ext>
              </a:extLst>
            </p:cNvPr>
            <p:cNvSpPr txBox="1"/>
            <p:nvPr/>
          </p:nvSpPr>
          <p:spPr>
            <a:xfrm>
              <a:off x="1979612" y="6174057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-30</a:t>
              </a:r>
              <a:endParaRPr lang="ko-KR" altLang="en-US" sz="16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B22994-C30C-45C2-8707-2C95F020171E}"/>
                </a:ext>
              </a:extLst>
            </p:cNvPr>
            <p:cNvSpPr txBox="1"/>
            <p:nvPr/>
          </p:nvSpPr>
          <p:spPr>
            <a:xfrm>
              <a:off x="1979612" y="556498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-25</a:t>
              </a:r>
              <a:endParaRPr lang="ko-KR" altLang="en-US" sz="16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AB3B7D1-A87F-4616-B2BF-8245A7DD1C16}"/>
                </a:ext>
              </a:extLst>
            </p:cNvPr>
            <p:cNvSpPr txBox="1"/>
            <p:nvPr/>
          </p:nvSpPr>
          <p:spPr>
            <a:xfrm>
              <a:off x="1979612" y="4955911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-20</a:t>
              </a:r>
              <a:endParaRPr lang="ko-KR" altLang="en-US" sz="16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21E1DF-87DE-4D6A-85B5-4AA505CD47C7}"/>
                </a:ext>
              </a:extLst>
            </p:cNvPr>
            <p:cNvSpPr txBox="1"/>
            <p:nvPr/>
          </p:nvSpPr>
          <p:spPr>
            <a:xfrm>
              <a:off x="1979612" y="434683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-15</a:t>
              </a:r>
              <a:endParaRPr lang="ko-KR" altLang="en-US" sz="1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28EDEE0-B98B-4CF9-AE2B-D540B8634945}"/>
                </a:ext>
              </a:extLst>
            </p:cNvPr>
            <p:cNvSpPr txBox="1"/>
            <p:nvPr/>
          </p:nvSpPr>
          <p:spPr>
            <a:xfrm>
              <a:off x="1979612" y="3737761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-10</a:t>
              </a:r>
              <a:endParaRPr lang="ko-KR" altLang="en-US" sz="16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2BEBF9-76E8-401C-AFC1-777630821232}"/>
                </a:ext>
              </a:extLst>
            </p:cNvPr>
            <p:cNvSpPr txBox="1"/>
            <p:nvPr/>
          </p:nvSpPr>
          <p:spPr>
            <a:xfrm>
              <a:off x="1979612" y="312868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-5</a:t>
              </a:r>
              <a:endParaRPr lang="ko-KR" altLang="en-US" sz="16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827EED3-9EAF-4DC4-9DED-EFF10420A7A8}"/>
                </a:ext>
              </a:extLst>
            </p:cNvPr>
            <p:cNvSpPr txBox="1"/>
            <p:nvPr/>
          </p:nvSpPr>
          <p:spPr>
            <a:xfrm>
              <a:off x="1979612" y="2519611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0</a:t>
              </a:r>
              <a:endParaRPr lang="ko-KR" altLang="en-US" sz="16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DB10202-9F53-4E18-929F-B09625D83B23}"/>
                </a:ext>
              </a:extLst>
            </p:cNvPr>
            <p:cNvSpPr txBox="1"/>
            <p:nvPr/>
          </p:nvSpPr>
          <p:spPr>
            <a:xfrm>
              <a:off x="1979612" y="191053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</a:t>
              </a:r>
              <a:endParaRPr lang="ko-KR" altLang="en-US" sz="16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F950EDE-BE57-4813-8992-BA3C7790831B}"/>
                </a:ext>
              </a:extLst>
            </p:cNvPr>
            <p:cNvSpPr txBox="1"/>
            <p:nvPr/>
          </p:nvSpPr>
          <p:spPr>
            <a:xfrm>
              <a:off x="1979612" y="1301461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10</a:t>
              </a:r>
              <a:endParaRPr lang="ko-KR" altLang="en-US" sz="16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ACF95B8-037D-4C12-9CDA-4212FBE21657}"/>
                </a:ext>
              </a:extLst>
            </p:cNvPr>
            <p:cNvSpPr txBox="1"/>
            <p:nvPr/>
          </p:nvSpPr>
          <p:spPr>
            <a:xfrm>
              <a:off x="1979612" y="69238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15</a:t>
              </a:r>
              <a:endParaRPr lang="ko-KR" altLang="en-US" sz="16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B49E60D-C0A7-4363-91A6-21B8391E6168}"/>
                </a:ext>
              </a:extLst>
            </p:cNvPr>
            <p:cNvSpPr txBox="1"/>
            <p:nvPr/>
          </p:nvSpPr>
          <p:spPr>
            <a:xfrm>
              <a:off x="1979612" y="83311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20</a:t>
              </a:r>
              <a:endParaRPr lang="ko-KR" altLang="en-US" sz="16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F0BEB49-2F11-4F95-92DB-35C33A671A5A}"/>
                </a:ext>
              </a:extLst>
            </p:cNvPr>
            <p:cNvSpPr txBox="1"/>
            <p:nvPr/>
          </p:nvSpPr>
          <p:spPr>
            <a:xfrm>
              <a:off x="2386012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50</a:t>
              </a:r>
              <a:endParaRPr lang="ko-KR" altLang="en-US" sz="16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BE29A92-313A-4D3B-8501-33E0AE56982E}"/>
                </a:ext>
              </a:extLst>
            </p:cNvPr>
            <p:cNvSpPr txBox="1"/>
            <p:nvPr/>
          </p:nvSpPr>
          <p:spPr>
            <a:xfrm>
              <a:off x="3120871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52</a:t>
              </a:r>
              <a:endParaRPr lang="ko-KR" altLang="en-US" sz="16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8C95415-7392-4F8F-8FC8-6CBCEB12AA1E}"/>
                </a:ext>
              </a:extLst>
            </p:cNvPr>
            <p:cNvSpPr txBox="1"/>
            <p:nvPr/>
          </p:nvSpPr>
          <p:spPr>
            <a:xfrm>
              <a:off x="3855730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54</a:t>
              </a:r>
              <a:endParaRPr lang="ko-KR" altLang="en-US" sz="16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47A8510-D028-4DF0-96F0-D02B409C8676}"/>
                </a:ext>
              </a:extLst>
            </p:cNvPr>
            <p:cNvSpPr txBox="1"/>
            <p:nvPr/>
          </p:nvSpPr>
          <p:spPr>
            <a:xfrm>
              <a:off x="4590589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56</a:t>
              </a:r>
              <a:endParaRPr lang="ko-KR" altLang="en-US" sz="16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0A6155-866E-4B31-80ED-B53849D7C933}"/>
                </a:ext>
              </a:extLst>
            </p:cNvPr>
            <p:cNvSpPr txBox="1"/>
            <p:nvPr/>
          </p:nvSpPr>
          <p:spPr>
            <a:xfrm>
              <a:off x="5325448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58</a:t>
              </a:r>
              <a:endParaRPr lang="ko-KR" altLang="en-US" sz="16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3DC004-E1AA-462E-9BA3-7A50704629E1}"/>
                </a:ext>
              </a:extLst>
            </p:cNvPr>
            <p:cNvSpPr txBox="1"/>
            <p:nvPr/>
          </p:nvSpPr>
          <p:spPr>
            <a:xfrm>
              <a:off x="6060307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60</a:t>
              </a:r>
              <a:endParaRPr lang="ko-KR" altLang="en-US" sz="16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A6A4CF0-D9E0-484A-BC50-3B9434121BA5}"/>
                </a:ext>
              </a:extLst>
            </p:cNvPr>
            <p:cNvSpPr txBox="1"/>
            <p:nvPr/>
          </p:nvSpPr>
          <p:spPr>
            <a:xfrm>
              <a:off x="6795166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62</a:t>
              </a:r>
              <a:endParaRPr lang="ko-KR" altLang="en-US" sz="16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215834C-6574-4AE0-AB86-79B3D9288129}"/>
                </a:ext>
              </a:extLst>
            </p:cNvPr>
            <p:cNvSpPr txBox="1"/>
            <p:nvPr/>
          </p:nvSpPr>
          <p:spPr>
            <a:xfrm>
              <a:off x="7530025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64</a:t>
              </a:r>
              <a:endParaRPr lang="ko-KR" altLang="en-US" sz="16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F1F9A3F-36F3-45FE-A6EF-88BF3CF78162}"/>
                </a:ext>
              </a:extLst>
            </p:cNvPr>
            <p:cNvSpPr txBox="1"/>
            <p:nvPr/>
          </p:nvSpPr>
          <p:spPr>
            <a:xfrm>
              <a:off x="8264884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66</a:t>
              </a:r>
              <a:endParaRPr lang="ko-KR" altLang="en-US" sz="16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41D400-5909-4EC9-AE77-939573C712B0}"/>
                </a:ext>
              </a:extLst>
            </p:cNvPr>
            <p:cNvSpPr txBox="1"/>
            <p:nvPr/>
          </p:nvSpPr>
          <p:spPr>
            <a:xfrm>
              <a:off x="8999743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68</a:t>
              </a:r>
              <a:endParaRPr lang="ko-KR" altLang="en-US" sz="16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8420445-AC7F-40A3-816F-638A7417CAA3}"/>
                </a:ext>
              </a:extLst>
            </p:cNvPr>
            <p:cNvSpPr txBox="1"/>
            <p:nvPr/>
          </p:nvSpPr>
          <p:spPr>
            <a:xfrm>
              <a:off x="9734598" y="6540294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70</a:t>
              </a:r>
              <a:endParaRPr lang="ko-KR" altLang="en-US" sz="16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9B78213-96E2-41AE-B35E-28564D572F58}"/>
                </a:ext>
              </a:extLst>
            </p:cNvPr>
            <p:cNvSpPr txBox="1"/>
            <p:nvPr/>
          </p:nvSpPr>
          <p:spPr>
            <a:xfrm rot="16200000">
              <a:off x="-101510" y="3879302"/>
              <a:ext cx="366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S-parameters (dB)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4AF76FF-AAC4-4185-BD06-6B0E66B3A5F4}"/>
                </a:ext>
              </a:extLst>
            </p:cNvPr>
            <p:cNvSpPr txBox="1"/>
            <p:nvPr/>
          </p:nvSpPr>
          <p:spPr>
            <a:xfrm>
              <a:off x="3869491" y="7045982"/>
              <a:ext cx="366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Frequency (GHz)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CBBBD0-FA2F-4898-9B03-63BF858915CB}"/>
                </a:ext>
              </a:extLst>
            </p:cNvPr>
            <p:cNvSpPr txBox="1"/>
            <p:nvPr/>
          </p:nvSpPr>
          <p:spPr>
            <a:xfrm>
              <a:off x="2949334" y="766089"/>
              <a:ext cx="1584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ko-KR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var</a:t>
              </a:r>
              <a:r>
                <a: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1V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133D61C-A37E-46C7-B496-166EC45549F8}"/>
                </a:ext>
              </a:extLst>
            </p:cNvPr>
            <p:cNvSpPr txBox="1"/>
            <p:nvPr/>
          </p:nvSpPr>
          <p:spPr>
            <a:xfrm>
              <a:off x="4419052" y="565614"/>
              <a:ext cx="366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ko-KR" sz="2000" baseline="-25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</a:t>
              </a:r>
              <a:r>
                <a:rPr lang="en-US" altLang="ko-KR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-0.25V</a:t>
              </a:r>
              <a:endParaRPr lang="ko-KR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2D80821-907D-4EA2-A2A5-B302D6880B24}"/>
                </a:ext>
              </a:extLst>
            </p:cNvPr>
            <p:cNvSpPr txBox="1"/>
            <p:nvPr/>
          </p:nvSpPr>
          <p:spPr>
            <a:xfrm>
              <a:off x="3161218" y="1601264"/>
              <a:ext cx="366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ko-KR" sz="20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</a:t>
              </a:r>
              <a:r>
                <a:rPr lang="en-US" altLang="ko-KR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-1V</a:t>
              </a:r>
              <a:endParaRPr lang="ko-KR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A74C9328-D095-411E-9024-ED3E3DB410B4}"/>
              </a:ext>
            </a:extLst>
          </p:cNvPr>
          <p:cNvGrpSpPr/>
          <p:nvPr/>
        </p:nvGrpSpPr>
        <p:grpSpPr>
          <a:xfrm>
            <a:off x="19479691" y="29533535"/>
            <a:ext cx="9716690" cy="6639973"/>
            <a:chOff x="1253930" y="173552"/>
            <a:chExt cx="10053325" cy="6684448"/>
          </a:xfrm>
        </p:grpSpPr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899DD510-E53D-49E4-A94F-0BEF5B691CB9}"/>
                </a:ext>
              </a:extLst>
            </p:cNvPr>
            <p:cNvGrpSpPr/>
            <p:nvPr/>
          </p:nvGrpSpPr>
          <p:grpSpPr>
            <a:xfrm>
              <a:off x="1473095" y="215305"/>
              <a:ext cx="9245809" cy="6184224"/>
              <a:chOff x="4910385" y="-294559"/>
              <a:chExt cx="9245809" cy="6184224"/>
            </a:xfrm>
          </p:grpSpPr>
          <p:pic>
            <p:nvPicPr>
              <p:cNvPr id="129" name="그림 128">
                <a:extLst>
                  <a:ext uri="{FF2B5EF4-FFF2-40B4-BE49-F238E27FC236}">
                    <a16:creationId xmlns:a16="http://schemas.microsoft.com/office/drawing/2014/main" id="{612FE000-4C04-4B29-B976-A264E809C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1465" y="-288208"/>
                <a:ext cx="8884729" cy="6060239"/>
              </a:xfrm>
              <a:prstGeom prst="rect">
                <a:avLst/>
              </a:prstGeom>
            </p:spPr>
          </p:pic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D196202B-4664-4E3C-AC80-AA3C5A284A44}"/>
                  </a:ext>
                </a:extLst>
              </p:cNvPr>
              <p:cNvSpPr/>
              <p:nvPr/>
            </p:nvSpPr>
            <p:spPr>
              <a:xfrm>
                <a:off x="4910385" y="-294559"/>
                <a:ext cx="734859" cy="5912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직사각형 130">
                <a:extLst>
                  <a:ext uri="{FF2B5EF4-FFF2-40B4-BE49-F238E27FC236}">
                    <a16:creationId xmlns:a16="http://schemas.microsoft.com/office/drawing/2014/main" id="{03D55481-1417-4953-B12C-E34573E252DF}"/>
                  </a:ext>
                </a:extLst>
              </p:cNvPr>
              <p:cNvSpPr/>
              <p:nvPr/>
            </p:nvSpPr>
            <p:spPr>
              <a:xfrm>
                <a:off x="5765768" y="5496290"/>
                <a:ext cx="8249170" cy="393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30DFCEC-D4AF-4D1A-8920-C6343BE10FE7}"/>
                </a:ext>
              </a:extLst>
            </p:cNvPr>
            <p:cNvSpPr txBox="1"/>
            <p:nvPr/>
          </p:nvSpPr>
          <p:spPr>
            <a:xfrm>
              <a:off x="1606316" y="567922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-30</a:t>
              </a:r>
              <a:endParaRPr lang="ko-KR" altLang="en-US" sz="16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8C90767-5349-4312-93AB-A1A5D7C5F75F}"/>
                </a:ext>
              </a:extLst>
            </p:cNvPr>
            <p:cNvSpPr txBox="1"/>
            <p:nvPr/>
          </p:nvSpPr>
          <p:spPr>
            <a:xfrm>
              <a:off x="1606316" y="507015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-25</a:t>
              </a:r>
              <a:endParaRPr lang="ko-KR" altLang="en-US" sz="16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9B2A963-0642-4F83-9A65-F918E813C1E5}"/>
                </a:ext>
              </a:extLst>
            </p:cNvPr>
            <p:cNvSpPr txBox="1"/>
            <p:nvPr/>
          </p:nvSpPr>
          <p:spPr>
            <a:xfrm>
              <a:off x="1606316" y="4461080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-20</a:t>
              </a:r>
              <a:endParaRPr lang="ko-KR" altLang="en-US" sz="1600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257369A-95D7-412F-8CFE-2322F2EE0E42}"/>
                </a:ext>
              </a:extLst>
            </p:cNvPr>
            <p:cNvSpPr txBox="1"/>
            <p:nvPr/>
          </p:nvSpPr>
          <p:spPr>
            <a:xfrm>
              <a:off x="1606316" y="385200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-15</a:t>
              </a:r>
              <a:endParaRPr lang="ko-KR" altLang="en-US" sz="16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965BA7E-BA6A-467C-B40D-E4D10085B2CC}"/>
                </a:ext>
              </a:extLst>
            </p:cNvPr>
            <p:cNvSpPr txBox="1"/>
            <p:nvPr/>
          </p:nvSpPr>
          <p:spPr>
            <a:xfrm>
              <a:off x="1606316" y="3242930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-10</a:t>
              </a:r>
              <a:endParaRPr lang="ko-KR" altLang="en-US" sz="16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DAB010D-34C7-4623-B9ED-1F03287B1EA0}"/>
                </a:ext>
              </a:extLst>
            </p:cNvPr>
            <p:cNvSpPr txBox="1"/>
            <p:nvPr/>
          </p:nvSpPr>
          <p:spPr>
            <a:xfrm>
              <a:off x="1606316" y="2704193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-5</a:t>
              </a:r>
              <a:endParaRPr lang="ko-KR" altLang="en-US" sz="16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5611A10-322C-425B-8D00-A7113FBCC773}"/>
                </a:ext>
              </a:extLst>
            </p:cNvPr>
            <p:cNvSpPr txBox="1"/>
            <p:nvPr/>
          </p:nvSpPr>
          <p:spPr>
            <a:xfrm>
              <a:off x="1606316" y="2112703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0</a:t>
              </a:r>
              <a:endParaRPr lang="ko-KR" altLang="en-US" sz="16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B813E44-236F-4BB6-BC10-9F5D576E3756}"/>
                </a:ext>
              </a:extLst>
            </p:cNvPr>
            <p:cNvSpPr txBox="1"/>
            <p:nvPr/>
          </p:nvSpPr>
          <p:spPr>
            <a:xfrm>
              <a:off x="1606316" y="1617928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</a:t>
              </a:r>
              <a:endParaRPr lang="ko-KR" altLang="en-US" sz="16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9F49EC7-BB54-4742-8C96-7272F53CE8A1}"/>
                </a:ext>
              </a:extLst>
            </p:cNvPr>
            <p:cNvSpPr txBox="1"/>
            <p:nvPr/>
          </p:nvSpPr>
          <p:spPr>
            <a:xfrm>
              <a:off x="1606316" y="964891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10</a:t>
              </a:r>
              <a:endParaRPr lang="ko-KR" altLang="en-US" sz="16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A3793A-0683-466D-A5B0-B831EFCE8E2A}"/>
                </a:ext>
              </a:extLst>
            </p:cNvPr>
            <p:cNvSpPr txBox="1"/>
            <p:nvPr/>
          </p:nvSpPr>
          <p:spPr>
            <a:xfrm>
              <a:off x="1606316" y="39098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15</a:t>
              </a:r>
              <a:endParaRPr lang="ko-KR" altLang="en-US" sz="16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053658-63F7-44D6-8CA3-0178E66BA03C}"/>
                </a:ext>
              </a:extLst>
            </p:cNvPr>
            <p:cNvSpPr txBox="1"/>
            <p:nvPr/>
          </p:nvSpPr>
          <p:spPr>
            <a:xfrm>
              <a:off x="2046817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-7</a:t>
              </a:r>
              <a:endParaRPr lang="ko-KR" altLang="en-US" sz="16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13E609F-FBE5-45F3-918C-798B74094143}"/>
                </a:ext>
              </a:extLst>
            </p:cNvPr>
            <p:cNvSpPr txBox="1"/>
            <p:nvPr/>
          </p:nvSpPr>
          <p:spPr>
            <a:xfrm>
              <a:off x="2695434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-5</a:t>
              </a:r>
              <a:endParaRPr lang="ko-KR" altLang="en-US" sz="16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D4FF653-7052-487B-9E3A-39E15F9772B1}"/>
                </a:ext>
              </a:extLst>
            </p:cNvPr>
            <p:cNvSpPr txBox="1"/>
            <p:nvPr/>
          </p:nvSpPr>
          <p:spPr>
            <a:xfrm>
              <a:off x="3344051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-3</a:t>
              </a:r>
              <a:endParaRPr lang="ko-KR" altLang="en-US" sz="16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4301CA9-8D50-4C86-96E0-E635D2AA9964}"/>
                </a:ext>
              </a:extLst>
            </p:cNvPr>
            <p:cNvSpPr txBox="1"/>
            <p:nvPr/>
          </p:nvSpPr>
          <p:spPr>
            <a:xfrm>
              <a:off x="3992668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-1</a:t>
              </a:r>
              <a:endParaRPr lang="ko-KR" altLang="en-US" sz="16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267327-4FDB-4C91-AFE3-BABC4A881309}"/>
                </a:ext>
              </a:extLst>
            </p:cNvPr>
            <p:cNvSpPr txBox="1"/>
            <p:nvPr/>
          </p:nvSpPr>
          <p:spPr>
            <a:xfrm>
              <a:off x="4641285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</a:t>
              </a:r>
              <a:endParaRPr lang="ko-KR" altLang="en-US" sz="16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2C8D427-953D-470C-8C44-D05385FF164C}"/>
                </a:ext>
              </a:extLst>
            </p:cNvPr>
            <p:cNvSpPr txBox="1"/>
            <p:nvPr/>
          </p:nvSpPr>
          <p:spPr>
            <a:xfrm>
              <a:off x="5289902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3</a:t>
              </a:r>
              <a:endParaRPr lang="ko-KR" altLang="en-US" sz="16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665CB2C-7997-452E-B810-0404722EC9F1}"/>
                </a:ext>
              </a:extLst>
            </p:cNvPr>
            <p:cNvSpPr txBox="1"/>
            <p:nvPr/>
          </p:nvSpPr>
          <p:spPr>
            <a:xfrm>
              <a:off x="5938519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5</a:t>
              </a:r>
              <a:endParaRPr lang="ko-KR" altLang="en-US" sz="16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4640E90-EAF9-456E-B7E4-20B73DF7F1B1}"/>
                </a:ext>
              </a:extLst>
            </p:cNvPr>
            <p:cNvSpPr txBox="1"/>
            <p:nvPr/>
          </p:nvSpPr>
          <p:spPr>
            <a:xfrm>
              <a:off x="6587136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7</a:t>
              </a:r>
              <a:endParaRPr lang="ko-KR" altLang="en-US" sz="1600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726AF12-87A6-47A6-BB18-C9A9B0807585}"/>
                </a:ext>
              </a:extLst>
            </p:cNvPr>
            <p:cNvSpPr txBox="1"/>
            <p:nvPr/>
          </p:nvSpPr>
          <p:spPr>
            <a:xfrm>
              <a:off x="7235753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9</a:t>
              </a:r>
              <a:endParaRPr lang="ko-KR" altLang="en-US" sz="160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9227CA2-102A-4E75-BD20-AAE04A0DAC6C}"/>
                </a:ext>
              </a:extLst>
            </p:cNvPr>
            <p:cNvSpPr txBox="1"/>
            <p:nvPr/>
          </p:nvSpPr>
          <p:spPr>
            <a:xfrm>
              <a:off x="7884370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11</a:t>
              </a:r>
              <a:endParaRPr lang="ko-KR" altLang="en-US" sz="1600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78969F6-A6E1-4DDB-9E9E-973F0A44A766}"/>
                </a:ext>
              </a:extLst>
            </p:cNvPr>
            <p:cNvSpPr txBox="1"/>
            <p:nvPr/>
          </p:nvSpPr>
          <p:spPr>
            <a:xfrm>
              <a:off x="8532987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13</a:t>
              </a:r>
              <a:endParaRPr lang="ko-KR" altLang="en-US" sz="16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6C8EBF0-3CB3-40B8-8DB6-F3584AB0D059}"/>
                </a:ext>
              </a:extLst>
            </p:cNvPr>
            <p:cNvSpPr txBox="1"/>
            <p:nvPr/>
          </p:nvSpPr>
          <p:spPr>
            <a:xfrm rot="16200000">
              <a:off x="505203" y="3212152"/>
              <a:ext cx="189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Gain (dB)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FE43456-94D9-46BA-929B-58B4657EF2C1}"/>
                </a:ext>
              </a:extLst>
            </p:cNvPr>
            <p:cNvSpPr txBox="1"/>
            <p:nvPr/>
          </p:nvSpPr>
          <p:spPr>
            <a:xfrm>
              <a:off x="3575219" y="6457890"/>
              <a:ext cx="366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  <a:r>
                <a: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 (dBm)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C0849535-ED9E-4E17-8F26-DAA8D7F0B406}"/>
                </a:ext>
              </a:extLst>
            </p:cNvPr>
            <p:cNvSpPr/>
            <p:nvPr/>
          </p:nvSpPr>
          <p:spPr>
            <a:xfrm rot="5400000">
              <a:off x="7598327" y="3006984"/>
              <a:ext cx="6060240" cy="393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4A2580E-DB7B-4269-BE48-D10BF8E37094}"/>
                </a:ext>
              </a:extLst>
            </p:cNvPr>
            <p:cNvSpPr txBox="1"/>
            <p:nvPr/>
          </p:nvSpPr>
          <p:spPr>
            <a:xfrm>
              <a:off x="9181604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15</a:t>
              </a:r>
              <a:endParaRPr lang="ko-KR" altLang="en-US" sz="16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4FEB70A-74D1-4EE9-BEAE-A9348C5E0723}"/>
                </a:ext>
              </a:extLst>
            </p:cNvPr>
            <p:cNvSpPr txBox="1"/>
            <p:nvPr/>
          </p:nvSpPr>
          <p:spPr>
            <a:xfrm>
              <a:off x="9830216" y="6064515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17</a:t>
              </a:r>
              <a:endParaRPr lang="ko-KR" altLang="en-US" sz="16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CEEB1B6-8FDA-49AF-8AAC-2E062258CAF1}"/>
                </a:ext>
              </a:extLst>
            </p:cNvPr>
            <p:cNvSpPr txBox="1"/>
            <p:nvPr/>
          </p:nvSpPr>
          <p:spPr>
            <a:xfrm>
              <a:off x="10430906" y="567922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0</a:t>
              </a:r>
              <a:endParaRPr lang="ko-KR" altLang="en-US" sz="160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A80C922-F09B-42F1-B5FF-C1F4C7FFACB1}"/>
                </a:ext>
              </a:extLst>
            </p:cNvPr>
            <p:cNvSpPr txBox="1"/>
            <p:nvPr/>
          </p:nvSpPr>
          <p:spPr>
            <a:xfrm>
              <a:off x="10430906" y="4736326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4</a:t>
              </a:r>
              <a:endParaRPr lang="ko-KR" altLang="en-US" sz="16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22692AF-1459-484F-BEEA-81BFE5699F08}"/>
                </a:ext>
              </a:extLst>
            </p:cNvPr>
            <p:cNvSpPr txBox="1"/>
            <p:nvPr/>
          </p:nvSpPr>
          <p:spPr>
            <a:xfrm>
              <a:off x="10430906" y="3895022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8</a:t>
              </a:r>
              <a:endParaRPr lang="ko-KR" altLang="en-US" sz="16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EFA7453-593F-4381-99F2-F5C4FE2370C2}"/>
                </a:ext>
              </a:extLst>
            </p:cNvPr>
            <p:cNvSpPr txBox="1"/>
            <p:nvPr/>
          </p:nvSpPr>
          <p:spPr>
            <a:xfrm>
              <a:off x="10430906" y="3082747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12</a:t>
              </a:r>
              <a:endParaRPr lang="ko-KR" altLang="en-US" sz="16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9224BCE-D402-475D-A447-05C9189FB8C2}"/>
                </a:ext>
              </a:extLst>
            </p:cNvPr>
            <p:cNvSpPr txBox="1"/>
            <p:nvPr/>
          </p:nvSpPr>
          <p:spPr>
            <a:xfrm>
              <a:off x="10430906" y="2197900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16</a:t>
              </a:r>
              <a:endParaRPr lang="ko-KR" altLang="en-US" sz="16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DAB1DF1-9228-4701-B906-DA6319FE748F}"/>
                </a:ext>
              </a:extLst>
            </p:cNvPr>
            <p:cNvSpPr txBox="1"/>
            <p:nvPr/>
          </p:nvSpPr>
          <p:spPr>
            <a:xfrm>
              <a:off x="10430906" y="1383391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20</a:t>
              </a:r>
              <a:endParaRPr lang="ko-KR" altLang="en-US" sz="16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C1D0801-8913-4F63-8A1B-23FBADEC443B}"/>
                </a:ext>
              </a:extLst>
            </p:cNvPr>
            <p:cNvSpPr txBox="1"/>
            <p:nvPr/>
          </p:nvSpPr>
          <p:spPr>
            <a:xfrm>
              <a:off x="10430906" y="516129"/>
              <a:ext cx="563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24</a:t>
              </a:r>
              <a:endParaRPr lang="ko-KR" altLang="en-US" sz="1600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792ED2C-0E77-4465-8F01-C5000C59107D}"/>
                </a:ext>
              </a:extLst>
            </p:cNvPr>
            <p:cNvSpPr txBox="1"/>
            <p:nvPr/>
          </p:nvSpPr>
          <p:spPr>
            <a:xfrm rot="16200000">
              <a:off x="10158418" y="2958806"/>
              <a:ext cx="189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PAE (%)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1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402</Words>
  <Application>Microsoft Office PowerPoint</Application>
  <PresentationFormat>사용자 지정</PresentationFormat>
  <Paragraphs>112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HY견고딕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Park GunWoo</cp:lastModifiedBy>
  <cp:revision>74</cp:revision>
  <dcterms:created xsi:type="dcterms:W3CDTF">2018-03-08T06:02:33Z</dcterms:created>
  <dcterms:modified xsi:type="dcterms:W3CDTF">2022-04-18T09:05:02Z</dcterms:modified>
</cp:coreProperties>
</file>